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Caveat"/>
      <p:regular r:id="rId21"/>
      <p:bold r:id="rId22"/>
    </p:embeddedFont>
    <p:embeddedFont>
      <p:font typeface="Pacifico"/>
      <p:regular r:id="rId23"/>
    </p:embeddedFont>
    <p:embeddedFont>
      <p:font typeface="Merriweather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Caveat-bold.fntdata"/><Relationship Id="rId21" Type="http://schemas.openxmlformats.org/officeDocument/2006/relationships/font" Target="fonts/Caveat-regular.fntdata"/><Relationship Id="rId24" Type="http://schemas.openxmlformats.org/officeDocument/2006/relationships/font" Target="fonts/Merriweather-regular.fntdata"/><Relationship Id="rId23" Type="http://schemas.openxmlformats.org/officeDocument/2006/relationships/font" Target="fonts/Pacific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erriweather-italic.fntdata"/><Relationship Id="rId25" Type="http://schemas.openxmlformats.org/officeDocument/2006/relationships/font" Target="fonts/Merriweather-bold.fntdata"/><Relationship Id="rId27" Type="http://schemas.openxmlformats.org/officeDocument/2006/relationships/font" Target="fonts/Merriweather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regular.fntdata"/><Relationship Id="rId16" Type="http://schemas.openxmlformats.org/officeDocument/2006/relationships/slide" Target="slides/slide12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-125" y="0"/>
            <a:ext cx="9144250" cy="4398100"/>
          </a:xfrm>
          <a:custGeom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Shape 11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3600"/>
            </a:lvl1pPr>
            <a:lvl2pPr lvl="1">
              <a:spcBef>
                <a:spcPts val="0"/>
              </a:spcBef>
              <a:buSzPct val="100000"/>
              <a:defRPr sz="3600"/>
            </a:lvl2pPr>
            <a:lvl3pPr lvl="2">
              <a:spcBef>
                <a:spcPts val="0"/>
              </a:spcBef>
              <a:buSzPct val="100000"/>
              <a:defRPr sz="3600"/>
            </a:lvl3pPr>
            <a:lvl4pPr lvl="3">
              <a:spcBef>
                <a:spcPts val="0"/>
              </a:spcBef>
              <a:buSzPct val="100000"/>
              <a:defRPr sz="3600"/>
            </a:lvl4pPr>
            <a:lvl5pPr lvl="4">
              <a:spcBef>
                <a:spcPts val="0"/>
              </a:spcBef>
              <a:buSzPct val="100000"/>
              <a:defRPr sz="3600"/>
            </a:lvl5pPr>
            <a:lvl6pPr lvl="5">
              <a:spcBef>
                <a:spcPts val="0"/>
              </a:spcBef>
              <a:buSzPct val="100000"/>
              <a:defRPr sz="3600"/>
            </a:lvl6pPr>
            <a:lvl7pPr lvl="6">
              <a:spcBef>
                <a:spcPts val="0"/>
              </a:spcBef>
              <a:buSzPct val="100000"/>
              <a:defRPr sz="3600"/>
            </a:lvl7pPr>
            <a:lvl8pPr lvl="7">
              <a:spcBef>
                <a:spcPts val="0"/>
              </a:spcBef>
              <a:buSzPct val="100000"/>
              <a:defRPr sz="3600"/>
            </a:lvl8pPr>
            <a:lvl9pPr lvl="8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0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0" y="48099"/>
            <a:ext cx="9144250" cy="4398100"/>
          </a:xfrm>
          <a:custGeom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Shape 16"/>
          <p:cNvSpPr/>
          <p:nvPr/>
        </p:nvSpPr>
        <p:spPr>
          <a:xfrm>
            <a:off x="0" y="0"/>
            <a:ext cx="9144250" cy="4398100"/>
          </a:xfrm>
          <a:custGeom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Shape 17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3600"/>
            </a:lvl1pPr>
            <a:lvl2pPr lvl="1">
              <a:spcBef>
                <a:spcPts val="0"/>
              </a:spcBef>
              <a:buSzPct val="100000"/>
              <a:defRPr sz="3600"/>
            </a:lvl2pPr>
            <a:lvl3pPr lvl="2">
              <a:spcBef>
                <a:spcPts val="0"/>
              </a:spcBef>
              <a:buSzPct val="100000"/>
              <a:defRPr sz="3600"/>
            </a:lvl3pPr>
            <a:lvl4pPr lvl="3">
              <a:spcBef>
                <a:spcPts val="0"/>
              </a:spcBef>
              <a:buSzPct val="100000"/>
              <a:defRPr sz="3600"/>
            </a:lvl4pPr>
            <a:lvl5pPr lvl="4">
              <a:spcBef>
                <a:spcPts val="0"/>
              </a:spcBef>
              <a:buSzPct val="100000"/>
              <a:defRPr sz="3600"/>
            </a:lvl5pPr>
            <a:lvl6pPr lvl="5">
              <a:spcBef>
                <a:spcPts val="0"/>
              </a:spcBef>
              <a:buSzPct val="100000"/>
              <a:defRPr sz="3600"/>
            </a:lvl6pPr>
            <a:lvl7pPr lvl="6">
              <a:spcBef>
                <a:spcPts val="0"/>
              </a:spcBef>
              <a:buSzPct val="100000"/>
              <a:defRPr sz="3600"/>
            </a:lvl7pPr>
            <a:lvl8pPr lvl="7">
              <a:spcBef>
                <a:spcPts val="0"/>
              </a:spcBef>
              <a:buSzPct val="100000"/>
              <a:defRPr sz="3600"/>
            </a:lvl8pPr>
            <a:lvl9pPr lvl="8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/>
          <p:nvPr/>
        </p:nvSpPr>
        <p:spPr>
          <a:xfrm>
            <a:off x="0" y="44125"/>
            <a:ext cx="4313625" cy="4399375"/>
          </a:xfrm>
          <a:custGeom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Shape 22"/>
          <p:cNvSpPr/>
          <p:nvPr/>
        </p:nvSpPr>
        <p:spPr>
          <a:xfrm>
            <a:off x="-125" y="0"/>
            <a:ext cx="4316900" cy="4395600"/>
          </a:xfrm>
          <a:custGeom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" name="Shape 2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buClr>
                <a:schemeClr val="accent2"/>
              </a:buClr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3600"/>
            </a:lvl1pPr>
            <a:lvl2pPr lvl="1">
              <a:spcBef>
                <a:spcPts val="0"/>
              </a:spcBef>
              <a:buSzPct val="100000"/>
              <a:defRPr sz="3600"/>
            </a:lvl2pPr>
            <a:lvl3pPr lvl="2">
              <a:spcBef>
                <a:spcPts val="0"/>
              </a:spcBef>
              <a:buSzPct val="100000"/>
              <a:defRPr sz="3600"/>
            </a:lvl3pPr>
            <a:lvl4pPr lvl="3">
              <a:spcBef>
                <a:spcPts val="0"/>
              </a:spcBef>
              <a:buSzPct val="100000"/>
              <a:defRPr sz="3600"/>
            </a:lvl4pPr>
            <a:lvl5pPr lvl="4">
              <a:spcBef>
                <a:spcPts val="0"/>
              </a:spcBef>
              <a:buSzPct val="100000"/>
              <a:defRPr sz="3600"/>
            </a:lvl5pPr>
            <a:lvl6pPr lvl="5">
              <a:spcBef>
                <a:spcPts val="0"/>
              </a:spcBef>
              <a:buSzPct val="100000"/>
              <a:defRPr sz="3600"/>
            </a:lvl6pPr>
            <a:lvl7pPr lvl="6">
              <a:spcBef>
                <a:spcPts val="0"/>
              </a:spcBef>
              <a:buSzPct val="100000"/>
              <a:defRPr sz="3600"/>
            </a:lvl7pPr>
            <a:lvl8pPr lvl="7">
              <a:spcBef>
                <a:spcPts val="0"/>
              </a:spcBef>
              <a:buSzPct val="100000"/>
              <a:defRPr sz="3600"/>
            </a:lvl8pPr>
            <a:lvl9pPr lvl="8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" name="Shape 46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ru.wikipedia.org/wiki/%D0%9D%D0%B0%D1%82%D1%83%D1%80%D0%B0%D0%BB%D0%B8%D0%B7%D0%BC_(%D0%BB%D0%B8%D1%82%D0%B5%D1%80%D0%B0%D1%82%D1%83%D1%80%D0%B0)" TargetMode="External"/><Relationship Id="rId4" Type="http://schemas.openxmlformats.org/officeDocument/2006/relationships/hyperlink" Target="https://ru.wikipedia.org/wiki/%D0%A1%D0%B8%D0%BC%D0%B2%D0%BE%D0%BB%D0%B8%D0%B7%D0%BC" TargetMode="External"/><Relationship Id="rId9" Type="http://schemas.openxmlformats.org/officeDocument/2006/relationships/hyperlink" Target="https://ru.wikipedia.org/wiki/%D0%A0%D0%B0%D0%B2%D0%B5%D0%BB%D1%8C,_%D0%9C%D0%BE%D1%80%D0%B8%D1%81" TargetMode="External"/><Relationship Id="rId5" Type="http://schemas.openxmlformats.org/officeDocument/2006/relationships/hyperlink" Target="https://ru.wikipedia.org/wiki/%D0%97%D0%BE%D0%BB%D1%8F,_%D0%AD%D0%BC%D0%B8%D0%BB%D1%8C" TargetMode="External"/><Relationship Id="rId6" Type="http://schemas.openxmlformats.org/officeDocument/2006/relationships/hyperlink" Target="https://ru.wikipedia.org/wiki/%D0%92%D0%B5%D1%80%D0%BB%D0%B5%D0%BD,_%D0%9F%D0%BE%D0%BB%D1%8C" TargetMode="External"/><Relationship Id="rId7" Type="http://schemas.openxmlformats.org/officeDocument/2006/relationships/hyperlink" Target="https://ru.wikipedia.org/wiki/%D0%A8%D0%BD%D0%B8%D1%86%D0%BB%D0%B5%D1%80,_%D0%90%D1%80%D1%82%D1%83%D1%80" TargetMode="External"/><Relationship Id="rId8" Type="http://schemas.openxmlformats.org/officeDocument/2006/relationships/hyperlink" Target="https://ru.wikipedia.org/wiki/%D0%A1%D0%B0%D1%82%D0%B8,_%D0%AD%D1%80%D0%B8%D0%BA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1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hyperlink" Target="https://ru.wikipedia.org/wiki/%D0%A5%D0%B5%D0%BA%D0%BA%D0%B5%D0%BB%D1%8C,_%D0%AD%D1%80%D0%B8%D1%85" TargetMode="External"/><Relationship Id="rId5" Type="http://schemas.openxmlformats.org/officeDocument/2006/relationships/image" Target="../media/image11.jpg"/><Relationship Id="rId6" Type="http://schemas.openxmlformats.org/officeDocument/2006/relationships/image" Target="../media/image4.jpg"/><Relationship Id="rId7" Type="http://schemas.openxmlformats.org/officeDocument/2006/relationships/image" Target="../media/image10.jpg"/><Relationship Id="rId8" Type="http://schemas.openxmlformats.org/officeDocument/2006/relationships/hyperlink" Target="https://ru.wikipedia.org/wiki/%D0%9C%D1%83%D0%BD%D0%BA,_%D0%AD%D0%B4%D0%B2%D0%B0%D1%80%D0%B4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image" Target="../media/image1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ru.wikipedia.org/wiki/%D0%91%D0%B5%D0%BD%D0%BD,_%D0%93%D0%BE%D1%82%D1%84%D1%80%D0%B8%D0%B4" TargetMode="External"/><Relationship Id="rId4" Type="http://schemas.openxmlformats.org/officeDocument/2006/relationships/hyperlink" Target="https://ru.wikipedia.org/wiki/%D0%92%D0%B5%D1%80%D1%84%D0%B5%D0%BB%D1%8C,_%D0%A4%D1%80%D0%B0%D0%BD%D1%86" TargetMode="External"/><Relationship Id="rId11" Type="http://schemas.openxmlformats.org/officeDocument/2006/relationships/hyperlink" Target="https://ru.wikipedia.org/wiki/%D0%9B%D0%B5%D0%BE_%D0%9F%D0%B5%D1%80%D1%83%D1%86" TargetMode="External"/><Relationship Id="rId10" Type="http://schemas.openxmlformats.org/officeDocument/2006/relationships/hyperlink" Target="https://ru.wikipedia.org/wiki/%D0%9A%D0%BB%D0%B0%D1%83%D1%81%D1%82%D1%80%D0%BE%D1%84%D0%BE%D0%B1%D0%B8%D1%8F" TargetMode="External"/><Relationship Id="rId12" Type="http://schemas.openxmlformats.org/officeDocument/2006/relationships/hyperlink" Target="https://ru.wikipedia.org/w/index.php?title=%D0%9F%D0%B0%D1%83%D0%BB%D1%8C_%D0%90%D0%B4%D0%BB%D0%B5%D1%80&amp;action=edit&amp;redlink=1" TargetMode="External"/><Relationship Id="rId9" Type="http://schemas.openxmlformats.org/officeDocument/2006/relationships/hyperlink" Target="https://ru.wikipedia.org/wiki/%D0%9E%D1%82%D1%82%D0%BE_%D0%A4%D0%BB%D0%B0%D0%BA%D0%B5" TargetMode="External"/><Relationship Id="rId5" Type="http://schemas.openxmlformats.org/officeDocument/2006/relationships/hyperlink" Target="https://ru.wikipedia.org/wiki/%D0%98%D0%B2%D0%B0%D0%BD_%D0%93%D0%BE%D0%BB%D0%BB%D1%8C" TargetMode="External"/><Relationship Id="rId6" Type="http://schemas.openxmlformats.org/officeDocument/2006/relationships/hyperlink" Target="https://ru.wikipedia.org/wiki/%D0%90%D0%B2%D0%B3%D1%83%D1%81%D1%82_%D0%A8%D1%82%D1%80%D0%B0%D0%BC%D0%BC" TargetMode="External"/><Relationship Id="rId7" Type="http://schemas.openxmlformats.org/officeDocument/2006/relationships/hyperlink" Target="https://ru.wikipedia.org/wiki/%D0%90%D0%BB%D1%8C%D0%B1%D0%B5%D1%80%D1%82_%D0%AD%D1%80%D0%B5%D0%BD%D1%88%D1%82%D0%B5%D0%B9%D0%BD" TargetMode="External"/><Relationship Id="rId8" Type="http://schemas.openxmlformats.org/officeDocument/2006/relationships/hyperlink" Target="https://ru.wikipedia.org/wiki/%D0%AD%D0%B9%D0%BD%D1%88%D1%82%D0%B5%D0%B9%D0%BD,_%D0%9A%D0%B0%D1%80%D0%BB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ru.wikipedia.org/wiki/%D0%9B%D0%B0%D0%BD%D0%B3,_%D0%A4%D1%80%D0%B8%D1%86" TargetMode="External"/><Relationship Id="rId4" Type="http://schemas.openxmlformats.org/officeDocument/2006/relationships/hyperlink" Target="https://ru.wikipedia.org/wiki/%D0%A8%D1%91%D0%BD%D0%B1%D0%B5%D1%80%D0%B3,_%D0%90%D1%80%D0%BD%D0%BE%D0%BB%D1%8C%D0%B4" TargetMode="External"/><Relationship Id="rId5" Type="http://schemas.openxmlformats.org/officeDocument/2006/relationships/hyperlink" Target="https://ru.wikipedia.org/wiki/%D0%91%D0%B0%D1%83%D1%88,_%D0%9F%D0%B8%D0%BD%D0%B0" TargetMode="External"/><Relationship Id="rId6" Type="http://schemas.openxmlformats.org/officeDocument/2006/relationships/image" Target="../media/image1.jpg"/><Relationship Id="rId7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ru.wikipedia.org/wiki/%D0%A8%D0%B5%D0%B2%D1%80%D1%91%D0%BB%D1%8C,_%D0%9C%D0%B8%D1%88%D0%B5%D0%BB%D1%8C_%D0%AD%D0%B6%D0%B5%D0%BD" TargetMode="External"/><Relationship Id="rId4" Type="http://schemas.openxmlformats.org/officeDocument/2006/relationships/hyperlink" Target="https://ru.wikipedia.org/wiki/%D0%93%D0%B5%D0%BB%D1%8C%D0%BC%D0%B3%D0%BE%D0%BB%D1%8C%D1%86,_%D0%93%D0%B5%D1%80%D0%BC%D0%B0%D0%BD_%D0%9B%D1%8E%D0%B4%D0%B2%D0%B8%D0%B3_%D0%A4%D0%B5%D1%80%D0%B4%D0%B8%D0%BD%D0%B0%D0%BD%D0%B4" TargetMode="External"/><Relationship Id="rId5" Type="http://schemas.openxmlformats.org/officeDocument/2006/relationships/image" Target="../media/image9.jpg"/><Relationship Id="rId6" Type="http://schemas.openxmlformats.org/officeDocument/2006/relationships/hyperlink" Target="https://ru.wikipedia.org/wiki/%D0%91%D0%B0%D0%BB_%D0%B2_%D0%9C%D1%83%D0%BB%D0%B5%D0%BD_%D0%B4%D0%B5_%D0%BB%D0%B0_%D0%93%D0%B0%D0%BB%D0%B5%D1%82%D1%82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Caveat"/>
                <a:ea typeface="Caveat"/>
                <a:cs typeface="Caveat"/>
                <a:sym typeface="Caveat"/>
              </a:rPr>
              <a:t>Экспрессионизм</a:t>
            </a:r>
            <a:r>
              <a:rPr lang="ru">
                <a:latin typeface="Caveat"/>
                <a:ea typeface="Caveat"/>
                <a:cs typeface="Caveat"/>
                <a:sym typeface="Caveat"/>
              </a:rPr>
              <a:t> и </a:t>
            </a:r>
            <a:r>
              <a:rPr lang="ru">
                <a:latin typeface="Caveat"/>
                <a:ea typeface="Caveat"/>
                <a:cs typeface="Caveat"/>
                <a:sym typeface="Caveat"/>
              </a:rPr>
              <a:t>Импрессионизм</a:t>
            </a:r>
          </a:p>
        </p:txBody>
      </p:sp>
      <p:sp>
        <p:nvSpPr>
          <p:cNvPr id="65" name="Shape 65"/>
          <p:cNvSpPr txBox="1"/>
          <p:nvPr>
            <p:ph idx="1" type="subTitle"/>
          </p:nvPr>
        </p:nvSpPr>
        <p:spPr>
          <a:xfrm>
            <a:off x="4374850" y="3593085"/>
            <a:ext cx="4242600" cy="738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Жаворонков С. В. М3206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type="title"/>
          </p:nvPr>
        </p:nvSpPr>
        <p:spPr>
          <a:xfrm>
            <a:off x="241275" y="4329200"/>
            <a:ext cx="3706500" cy="603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400">
                <a:latin typeface="Pacifico"/>
                <a:ea typeface="Pacifico"/>
                <a:cs typeface="Pacifico"/>
                <a:sym typeface="Pacifico"/>
              </a:rPr>
              <a:t>Живопись</a:t>
            </a:r>
          </a:p>
        </p:txBody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4644675" y="500925"/>
            <a:ext cx="4166400" cy="603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ru" sz="24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Импрессионизм</a:t>
            </a:r>
          </a:p>
        </p:txBody>
      </p:sp>
      <p:sp>
        <p:nvSpPr>
          <p:cNvPr id="165" name="Shape 165"/>
          <p:cNvSpPr txBox="1"/>
          <p:nvPr/>
        </p:nvSpPr>
        <p:spPr>
          <a:xfrm rot="291190">
            <a:off x="375819" y="1546039"/>
            <a:ext cx="2184331" cy="1702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Эдуард Мане 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Клод Моне  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Огюст Ренуар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Эдгар Дега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Берта Моризо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Камиль Писсарро</a:t>
            </a:r>
          </a:p>
          <a:p>
            <a:pPr indent="-317500" lvl="0" marL="457200" rtl="0">
              <a:spcBef>
                <a:spcPts val="0"/>
              </a:spcBef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Альфред Сислей</a:t>
            </a:r>
          </a:p>
        </p:txBody>
      </p:sp>
      <p:sp>
        <p:nvSpPr>
          <p:cNvPr id="166" name="Shape 166"/>
          <p:cNvSpPr txBox="1"/>
          <p:nvPr/>
        </p:nvSpPr>
        <p:spPr>
          <a:xfrm>
            <a:off x="6274563" y="3060086"/>
            <a:ext cx="2536500" cy="10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ct val="100000"/>
              <a:buFont typeface="Pacifico"/>
              <a:buChar char="●"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Винсент ван Гог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ct val="100000"/>
              <a:buFont typeface="Pacifico"/>
              <a:buChar char="●"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Константин Коровин</a:t>
            </a:r>
          </a:p>
          <a:p>
            <a:pPr indent="-317500" lvl="0" marL="457200">
              <a:spcBef>
                <a:spcPts val="0"/>
              </a:spcBef>
              <a:buSzPct val="100000"/>
              <a:buFont typeface="Pacifico"/>
              <a:buChar char="●"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Уоллис Кент</a:t>
            </a:r>
          </a:p>
        </p:txBody>
      </p:sp>
      <p:sp>
        <p:nvSpPr>
          <p:cNvPr id="167" name="Shape 167"/>
          <p:cNvSpPr txBox="1"/>
          <p:nvPr/>
        </p:nvSpPr>
        <p:spPr>
          <a:xfrm rot="-174394">
            <a:off x="399266" y="747484"/>
            <a:ext cx="3887000" cy="60287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1800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Французские импрессионисты</a:t>
            </a:r>
          </a:p>
        </p:txBody>
      </p:sp>
      <p:pic>
        <p:nvPicPr>
          <p:cNvPr id="168" name="Shape 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97035">
            <a:off x="2640226" y="1364463"/>
            <a:ext cx="3253769" cy="2626373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Shape 169"/>
          <p:cNvSpPr txBox="1"/>
          <p:nvPr/>
        </p:nvSpPr>
        <p:spPr>
          <a:xfrm rot="-465949">
            <a:off x="3183256" y="3969619"/>
            <a:ext cx="2355604" cy="5050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Клод Моне</a:t>
            </a:r>
          </a:p>
          <a:p>
            <a:pPr lvl="0">
              <a:spcBef>
                <a:spcPts val="0"/>
              </a:spcBef>
              <a:buNone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Пейзаж близ</a:t>
            </a:r>
            <a:r>
              <a:rPr lang="ru">
                <a:latin typeface="Pacifico"/>
                <a:ea typeface="Pacifico"/>
                <a:cs typeface="Pacifico"/>
                <a:sym typeface="Pacifico"/>
              </a:rPr>
              <a:t> Монтекарло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type="title"/>
          </p:nvPr>
        </p:nvSpPr>
        <p:spPr>
          <a:xfrm rot="261532">
            <a:off x="352559" y="1054866"/>
            <a:ext cx="3706421" cy="1123757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1400">
                <a:latin typeface="Pacifico"/>
                <a:ea typeface="Pacifico"/>
                <a:cs typeface="Pacifico"/>
                <a:sym typeface="Pacifico"/>
              </a:rPr>
              <a:t>В литературе импрессионизм не сложился как отдельное направление, но его черты нашли отражение в</a:t>
            </a:r>
            <a:r>
              <a:rPr lang="ru" sz="1400">
                <a:latin typeface="Pacifico"/>
                <a:ea typeface="Pacifico"/>
                <a:cs typeface="Pacifico"/>
                <a:sym typeface="Pacifico"/>
                <a:hlinkClick r:id="rId3"/>
              </a:rPr>
              <a:t> </a:t>
            </a:r>
            <a:r>
              <a:rPr lang="ru" sz="1400">
                <a:latin typeface="Pacifico"/>
                <a:ea typeface="Pacifico"/>
                <a:cs typeface="Pacifico"/>
                <a:sym typeface="Pacifico"/>
              </a:rPr>
              <a:t>натурализме и</a:t>
            </a:r>
            <a:r>
              <a:rPr lang="ru" sz="1400">
                <a:latin typeface="Pacifico"/>
                <a:ea typeface="Pacifico"/>
                <a:cs typeface="Pacifico"/>
                <a:sym typeface="Pacifico"/>
                <a:hlinkClick r:id="rId4"/>
              </a:rPr>
              <a:t> </a:t>
            </a:r>
            <a:r>
              <a:rPr lang="ru" sz="1400">
                <a:latin typeface="Pacifico"/>
                <a:ea typeface="Pacifico"/>
                <a:cs typeface="Pacifico"/>
                <a:sym typeface="Pacifico"/>
              </a:rPr>
              <a:t>символизие</a:t>
            </a:r>
          </a:p>
        </p:txBody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4644675" y="500925"/>
            <a:ext cx="4166400" cy="644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ru" sz="24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Импрессионизм</a:t>
            </a:r>
          </a:p>
        </p:txBody>
      </p:sp>
      <p:sp>
        <p:nvSpPr>
          <p:cNvPr id="176" name="Shape 176"/>
          <p:cNvSpPr txBox="1"/>
          <p:nvPr/>
        </p:nvSpPr>
        <p:spPr>
          <a:xfrm rot="-144551">
            <a:off x="2098874" y="613341"/>
            <a:ext cx="1755652" cy="4954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1800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Литература</a:t>
            </a:r>
          </a:p>
        </p:txBody>
      </p:sp>
      <p:sp>
        <p:nvSpPr>
          <p:cNvPr id="177" name="Shape 177"/>
          <p:cNvSpPr txBox="1"/>
          <p:nvPr/>
        </p:nvSpPr>
        <p:spPr>
          <a:xfrm rot="-366008">
            <a:off x="221133" y="2404120"/>
            <a:ext cx="3969275" cy="93952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Натурализм: Эмиль</a:t>
            </a:r>
            <a:r>
              <a:rPr lang="ru" sz="1100" u="sng">
                <a:solidFill>
                  <a:schemeClr val="hlink"/>
                </a:solidFill>
                <a:hlinkClick r:id="rId5"/>
              </a:rPr>
              <a:t> </a:t>
            </a: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Золь</a:t>
            </a:r>
          </a:p>
          <a:p>
            <a:pPr indent="-317500" lvl="0" marL="457200">
              <a:spcBef>
                <a:spcPts val="0"/>
              </a:spcBef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Символизм: Поль</a:t>
            </a:r>
            <a:r>
              <a:rPr lang="ru" sz="1100" u="sng">
                <a:solidFill>
                  <a:schemeClr val="hlink"/>
                </a:solidFill>
                <a:hlinkClick r:id="rId6"/>
              </a:rPr>
              <a:t> </a:t>
            </a: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Верлен, Константин Бальмонт и Иннокентий Анненский.</a:t>
            </a:r>
          </a:p>
        </p:txBody>
      </p:sp>
      <p:sp>
        <p:nvSpPr>
          <p:cNvPr id="178" name="Shape 178"/>
          <p:cNvSpPr txBox="1"/>
          <p:nvPr/>
        </p:nvSpPr>
        <p:spPr>
          <a:xfrm rot="-759563">
            <a:off x="370517" y="3969168"/>
            <a:ext cx="3912308" cy="9396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В драматургии </a:t>
            </a: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признаки импрессионизма нашли своё полное отражение в творчестве</a:t>
            </a: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  <a:hlinkClick r:id="rId7"/>
              </a:rPr>
              <a:t> </a:t>
            </a:r>
          </a:p>
          <a:p>
            <a:pPr lvl="0" algn="r">
              <a:spcBef>
                <a:spcPts val="0"/>
              </a:spcBef>
              <a:buNone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Артура Шницлера</a:t>
            </a:r>
          </a:p>
        </p:txBody>
      </p:sp>
      <p:sp>
        <p:nvSpPr>
          <p:cNvPr id="179" name="Shape 179"/>
          <p:cNvSpPr txBox="1"/>
          <p:nvPr/>
        </p:nvSpPr>
        <p:spPr>
          <a:xfrm rot="528251">
            <a:off x="5096517" y="1055873"/>
            <a:ext cx="1373989" cy="49332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1800">
                <a:latin typeface="Pacifico"/>
                <a:ea typeface="Pacifico"/>
                <a:cs typeface="Pacifico"/>
                <a:sym typeface="Pacifico"/>
              </a:rPr>
              <a:t>Музыка</a:t>
            </a:r>
          </a:p>
        </p:txBody>
      </p:sp>
      <p:sp>
        <p:nvSpPr>
          <p:cNvPr id="180" name="Shape 180"/>
          <p:cNvSpPr txBox="1"/>
          <p:nvPr/>
        </p:nvSpPr>
        <p:spPr>
          <a:xfrm rot="-413597">
            <a:off x="5448753" y="1456084"/>
            <a:ext cx="3486905" cy="83370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Характеризуется передачей мимолётных впечатлений, настроений, тонких психологических нюансов.</a:t>
            </a:r>
          </a:p>
        </p:txBody>
      </p:sp>
      <p:sp>
        <p:nvSpPr>
          <p:cNvPr id="181" name="Shape 181"/>
          <p:cNvSpPr txBox="1"/>
          <p:nvPr/>
        </p:nvSpPr>
        <p:spPr>
          <a:xfrm rot="282050">
            <a:off x="4621193" y="2553306"/>
            <a:ext cx="4023033" cy="78714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Основоположником импрессионизма в музыке является французский композитор</a:t>
            </a:r>
            <a:r>
              <a:rPr lang="ru">
                <a:latin typeface="Pacifico"/>
                <a:ea typeface="Pacifico"/>
                <a:cs typeface="Pacifico"/>
                <a:sym typeface="Pacifico"/>
                <a:hlinkClick r:id="rId8"/>
              </a:rPr>
              <a:t> </a:t>
            </a:r>
            <a:r>
              <a:rPr lang="ru">
                <a:latin typeface="Pacifico"/>
                <a:ea typeface="Pacifico"/>
                <a:cs typeface="Pacifico"/>
                <a:sym typeface="Pacifico"/>
              </a:rPr>
              <a:t>Эрик Сати</a:t>
            </a:r>
          </a:p>
        </p:txBody>
      </p:sp>
      <p:sp>
        <p:nvSpPr>
          <p:cNvPr id="182" name="Shape 182"/>
          <p:cNvSpPr txBox="1"/>
          <p:nvPr/>
        </p:nvSpPr>
        <p:spPr>
          <a:xfrm>
            <a:off x="4685525" y="3205875"/>
            <a:ext cx="2466000" cy="8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ct val="100000"/>
              <a:buFont typeface="Pacifico"/>
              <a:buChar char="●"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Три мелодии (1886)</a:t>
            </a:r>
          </a:p>
          <a:p>
            <a:pPr indent="-317500" lvl="0" marL="457200">
              <a:spcBef>
                <a:spcPts val="0"/>
              </a:spcBef>
              <a:buSzPct val="100000"/>
              <a:buFont typeface="Pacifico"/>
              <a:buChar char="●"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Три Сарабанды (1887)</a:t>
            </a:r>
          </a:p>
        </p:txBody>
      </p:sp>
      <p:sp>
        <p:nvSpPr>
          <p:cNvPr id="183" name="Shape 183"/>
          <p:cNvSpPr txBox="1"/>
          <p:nvPr/>
        </p:nvSpPr>
        <p:spPr>
          <a:xfrm rot="-518611">
            <a:off x="4926324" y="3820425"/>
            <a:ext cx="3603122" cy="3874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Позже подхватили (5 и 10 лет спустя)</a:t>
            </a:r>
          </a:p>
        </p:txBody>
      </p:sp>
      <p:sp>
        <p:nvSpPr>
          <p:cNvPr id="184" name="Shape 184"/>
          <p:cNvSpPr txBox="1"/>
          <p:nvPr/>
        </p:nvSpPr>
        <p:spPr>
          <a:xfrm rot="166035">
            <a:off x="6386467" y="4242257"/>
            <a:ext cx="2056798" cy="7752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ct val="100000"/>
              <a:buFont typeface="Pacifico"/>
              <a:buChar char="●"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Клод Дебюсси</a:t>
            </a:r>
            <a:r>
              <a:rPr lang="ru">
                <a:latin typeface="Pacifico"/>
                <a:ea typeface="Pacifico"/>
                <a:cs typeface="Pacifico"/>
                <a:sym typeface="Pacifico"/>
                <a:hlinkClick r:id="rId9"/>
              </a:rPr>
              <a:t> </a:t>
            </a:r>
          </a:p>
          <a:p>
            <a:pPr indent="-317500" lvl="0" marL="457200">
              <a:spcBef>
                <a:spcPts val="0"/>
              </a:spcBef>
              <a:buSzPct val="100000"/>
              <a:buChar char="●"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Морис Равель</a:t>
            </a:r>
            <a:r>
              <a:rPr lang="ru" sz="1100"/>
              <a:t>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type="title"/>
          </p:nvPr>
        </p:nvSpPr>
        <p:spPr>
          <a:xfrm>
            <a:off x="346925" y="641850"/>
            <a:ext cx="3706500" cy="1155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ru" sz="3000">
                <a:latin typeface="Pacifico"/>
                <a:ea typeface="Pacifico"/>
                <a:cs typeface="Pacifico"/>
                <a:sym typeface="Pacifico"/>
              </a:rPr>
              <a:t>Я закончил...</a:t>
            </a:r>
          </a:p>
        </p:txBody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4492000" y="1391425"/>
            <a:ext cx="4166400" cy="4098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ru" sz="3000">
                <a:latin typeface="Pacifico"/>
                <a:ea typeface="Pacifico"/>
                <a:cs typeface="Pacifico"/>
                <a:sym typeface="Pacifico"/>
              </a:rPr>
              <a:t>Всем спасибо!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Экспрессионизм</a:t>
            </a:r>
          </a:p>
        </p:txBody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ru" sz="2400">
                <a:latin typeface="Pacifico"/>
                <a:ea typeface="Pacifico"/>
                <a:cs typeface="Pacifico"/>
                <a:sym typeface="Pacifico"/>
              </a:rPr>
              <a:t>Импрессионизм</a:t>
            </a:r>
          </a:p>
        </p:txBody>
      </p:sp>
      <p:pic>
        <p:nvPicPr>
          <p:cNvPr id="72" name="Shape 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53015">
            <a:off x="4809075" y="559650"/>
            <a:ext cx="3610750" cy="2572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Shape 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63641">
            <a:off x="1080100" y="1538350"/>
            <a:ext cx="2509375" cy="31586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Shape 74"/>
          <p:cNvSpPr txBox="1"/>
          <p:nvPr/>
        </p:nvSpPr>
        <p:spPr>
          <a:xfrm rot="-294234">
            <a:off x="2043304" y="4356786"/>
            <a:ext cx="2747859" cy="4462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1100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Эдвард Мунк (1893)</a:t>
            </a:r>
          </a:p>
        </p:txBody>
      </p:sp>
      <p:sp>
        <p:nvSpPr>
          <p:cNvPr id="75" name="Shape 75"/>
          <p:cNvSpPr txBox="1"/>
          <p:nvPr/>
        </p:nvSpPr>
        <p:spPr>
          <a:xfrm rot="-929">
            <a:off x="6459734" y="371065"/>
            <a:ext cx="2219400" cy="3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Клод Моне (1908)</a:t>
            </a:r>
          </a:p>
        </p:txBody>
      </p:sp>
      <p:sp>
        <p:nvSpPr>
          <p:cNvPr id="76" name="Shape 76"/>
          <p:cNvSpPr txBox="1"/>
          <p:nvPr/>
        </p:nvSpPr>
        <p:spPr>
          <a:xfrm rot="-864163">
            <a:off x="3495418" y="4436894"/>
            <a:ext cx="2423053" cy="6795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2400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XIX</a:t>
            </a:r>
            <a:r>
              <a:rPr lang="ru" sz="24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-</a:t>
            </a:r>
            <a:r>
              <a:rPr lang="ru" sz="2400">
                <a:latin typeface="Pacifico"/>
                <a:ea typeface="Pacifico"/>
                <a:cs typeface="Pacifico"/>
                <a:sym typeface="Pacifico"/>
              </a:rPr>
              <a:t>XX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Экспрессионизм</a:t>
            </a:r>
          </a:p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ru" sz="2400">
                <a:latin typeface="Pacifico"/>
                <a:ea typeface="Pacifico"/>
                <a:cs typeface="Pacifico"/>
                <a:sym typeface="Pacifico"/>
              </a:rPr>
              <a:t>Живопись</a:t>
            </a:r>
          </a:p>
        </p:txBody>
      </p:sp>
      <p:pic>
        <p:nvPicPr>
          <p:cNvPr descr="Photobucket"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300290">
            <a:off x="2270296" y="930608"/>
            <a:ext cx="4603414" cy="3666427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Shape 84"/>
          <p:cNvSpPr txBox="1"/>
          <p:nvPr/>
        </p:nvSpPr>
        <p:spPr>
          <a:xfrm rot="3887897">
            <a:off x="6513333" y="1966012"/>
            <a:ext cx="1522522" cy="37603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Винсент ван Гог</a:t>
            </a:r>
          </a:p>
        </p:txBody>
      </p:sp>
      <p:sp>
        <p:nvSpPr>
          <p:cNvPr id="85" name="Shape 85"/>
          <p:cNvSpPr txBox="1"/>
          <p:nvPr/>
        </p:nvSpPr>
        <p:spPr>
          <a:xfrm rot="-3847986">
            <a:off x="882152" y="2792191"/>
            <a:ext cx="1717696" cy="49671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Звёздная ночь 1889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299975" y="500925"/>
            <a:ext cx="3706500" cy="661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Экспрессионизм</a:t>
            </a:r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ru" sz="1800">
                <a:solidFill>
                  <a:srgbClr val="000000"/>
                </a:solidFill>
                <a:latin typeface="Pacifico"/>
                <a:ea typeface="Pacifico"/>
                <a:cs typeface="Pacifico"/>
                <a:sym typeface="Pacifico"/>
              </a:rPr>
              <a:t>1905 г. </a:t>
            </a:r>
          </a:p>
          <a:p>
            <a:pPr lvl="0" algn="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lvl="0" algn="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lvl="0" algn="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lvl="0" algn="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lvl="0" algn="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lvl="0" algn="r">
              <a:spcBef>
                <a:spcPts val="0"/>
              </a:spcBef>
              <a:buNone/>
            </a:pPr>
            <a:r>
              <a:rPr lang="ru" sz="1800">
                <a:solidFill>
                  <a:srgbClr val="000000"/>
                </a:solidFill>
                <a:latin typeface="Pacifico"/>
                <a:ea typeface="Pacifico"/>
                <a:cs typeface="Pacifico"/>
                <a:sym typeface="Pacifico"/>
              </a:rPr>
              <a:t>группа «Мост» </a:t>
            </a:r>
          </a:p>
        </p:txBody>
      </p:sp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69919">
            <a:off x="639084" y="2269873"/>
            <a:ext cx="1585637" cy="2232023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Shape 93"/>
          <p:cNvSpPr txBox="1"/>
          <p:nvPr/>
        </p:nvSpPr>
        <p:spPr>
          <a:xfrm rot="212526">
            <a:off x="534634" y="1208669"/>
            <a:ext cx="2787225" cy="13838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Фриц Блейль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Эрнст Людвиг Кирхнер</a:t>
            </a: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  <a:hlinkClick r:id="rId4"/>
              </a:rPr>
              <a:t> 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Эрих Хеккель</a:t>
            </a:r>
          </a:p>
          <a:p>
            <a:pPr indent="-317500" lvl="0" marL="457200">
              <a:spcBef>
                <a:spcPts val="0"/>
              </a:spcBef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Карл Шмидт-Ротлуф</a:t>
            </a:r>
          </a:p>
        </p:txBody>
      </p:sp>
      <p:sp>
        <p:nvSpPr>
          <p:cNvPr id="94" name="Shape 94"/>
          <p:cNvSpPr txBox="1"/>
          <p:nvPr/>
        </p:nvSpPr>
        <p:spPr>
          <a:xfrm rot="-670360">
            <a:off x="2066211" y="3544985"/>
            <a:ext cx="1964736" cy="7889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Эмиль Нольде </a:t>
            </a:r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Макс Пехштейн </a:t>
            </a:r>
          </a:p>
          <a:p>
            <a:pPr indent="-317500" lvl="0" marL="457200">
              <a:spcBef>
                <a:spcPts val="0"/>
              </a:spcBef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Отто Мюллер</a:t>
            </a:r>
          </a:p>
        </p:txBody>
      </p:sp>
      <p:pic>
        <p:nvPicPr>
          <p:cNvPr id="95" name="Shape 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277152">
            <a:off x="3909389" y="269387"/>
            <a:ext cx="2653393" cy="2990728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Shape 96"/>
          <p:cNvSpPr txBox="1"/>
          <p:nvPr/>
        </p:nvSpPr>
        <p:spPr>
          <a:xfrm rot="4958517">
            <a:off x="5154787" y="1111155"/>
            <a:ext cx="2232383" cy="3744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Шмидт-</a:t>
            </a:r>
            <a:r>
              <a:rPr lang="ru">
                <a:latin typeface="Pacifico"/>
                <a:ea typeface="Pacifico"/>
                <a:cs typeface="Pacifico"/>
                <a:sym typeface="Pacifico"/>
              </a:rPr>
              <a:t>Р</a:t>
            </a:r>
            <a:r>
              <a:rPr lang="ru">
                <a:latin typeface="Pacifico"/>
                <a:ea typeface="Pacifico"/>
                <a:cs typeface="Pacifico"/>
                <a:sym typeface="Pacifico"/>
              </a:rPr>
              <a:t>отлуф  </a:t>
            </a:r>
          </a:p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“Портрет Эми”</a:t>
            </a:r>
          </a:p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1919</a:t>
            </a:r>
          </a:p>
        </p:txBody>
      </p:sp>
      <p:pic>
        <p:nvPicPr>
          <p:cNvPr id="97" name="Shape 9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66077">
            <a:off x="6387000" y="1396417"/>
            <a:ext cx="2485927" cy="216516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 txBox="1"/>
          <p:nvPr/>
        </p:nvSpPr>
        <p:spPr>
          <a:xfrm rot="956657">
            <a:off x="6388220" y="2960208"/>
            <a:ext cx="2137220" cy="5519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ru">
                <a:solidFill>
                  <a:schemeClr val="lt1"/>
                </a:solidFill>
              </a:rPr>
              <a:t>Нольде </a:t>
            </a:r>
          </a:p>
          <a:p>
            <a:pPr lvl="0" algn="r">
              <a:spcBef>
                <a:spcPts val="0"/>
              </a:spcBef>
              <a:buNone/>
            </a:pPr>
            <a:r>
              <a:rPr lang="ru">
                <a:solidFill>
                  <a:schemeClr val="lt1"/>
                </a:solidFill>
              </a:rPr>
              <a:t>“Смерть в пустыне”</a:t>
            </a:r>
          </a:p>
        </p:txBody>
      </p:sp>
      <p:pic>
        <p:nvPicPr>
          <p:cNvPr id="99" name="Shape 9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364712">
            <a:off x="4952989" y="2867566"/>
            <a:ext cx="1711040" cy="214379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Shape 100"/>
          <p:cNvSpPr txBox="1"/>
          <p:nvPr/>
        </p:nvSpPr>
        <p:spPr>
          <a:xfrm rot="5554958">
            <a:off x="3917696" y="3913193"/>
            <a:ext cx="1684411" cy="6078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Кирхнер “Автопртрет с девушкой” 1914-15</a:t>
            </a:r>
          </a:p>
        </p:txBody>
      </p:sp>
      <p:sp>
        <p:nvSpPr>
          <p:cNvPr id="101" name="Shape 101"/>
          <p:cNvSpPr txBox="1"/>
          <p:nvPr/>
        </p:nvSpPr>
        <p:spPr>
          <a:xfrm rot="-186046">
            <a:off x="2148290" y="2556467"/>
            <a:ext cx="3593862" cy="13594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Винсент ван Гог</a:t>
            </a: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  <a:hlinkClick r:id="rId8"/>
              </a:rPr>
              <a:t> 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Эдвард Мунк </a:t>
            </a:r>
          </a:p>
          <a:p>
            <a:pPr indent="-317500" lvl="0" marL="457200">
              <a:spcBef>
                <a:spcPts val="0"/>
              </a:spcBef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Джеймс Энсор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311725" y="500925"/>
            <a:ext cx="3706500" cy="708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Экспрессионизм</a:t>
            </a:r>
          </a:p>
        </p:txBody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4679900" y="336525"/>
            <a:ext cx="4166400" cy="4098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ru" sz="1800">
                <a:solidFill>
                  <a:srgbClr val="000000"/>
                </a:solidFill>
                <a:latin typeface="Pacifico"/>
                <a:ea typeface="Pacifico"/>
                <a:cs typeface="Pacifico"/>
                <a:sym typeface="Pacifico"/>
              </a:rPr>
              <a:t>1912 г.</a:t>
            </a:r>
          </a:p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lvl="0" rtl="0" algn="r">
              <a:spcBef>
                <a:spcPts val="0"/>
              </a:spcBef>
              <a:buNone/>
            </a:pPr>
            <a:r>
              <a:rPr lang="ru" sz="1800">
                <a:solidFill>
                  <a:srgbClr val="000000"/>
                </a:solidFill>
                <a:latin typeface="Pacifico"/>
                <a:ea typeface="Pacifico"/>
                <a:cs typeface="Pacifico"/>
                <a:sym typeface="Pacifico"/>
              </a:rPr>
              <a:t>группа “Синий всадник”</a:t>
            </a:r>
          </a:p>
        </p:txBody>
      </p:sp>
      <p:sp>
        <p:nvSpPr>
          <p:cNvPr id="108" name="Shape 108"/>
          <p:cNvSpPr txBox="1"/>
          <p:nvPr/>
        </p:nvSpPr>
        <p:spPr>
          <a:xfrm rot="-513161">
            <a:off x="2060391" y="1602941"/>
            <a:ext cx="2559867" cy="6458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Василий Кандинский</a:t>
            </a:r>
          </a:p>
          <a:p>
            <a:pPr indent="-317500" lvl="0" marL="457200">
              <a:spcBef>
                <a:spcPts val="0"/>
              </a:spcBef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Франц Марк</a:t>
            </a:r>
          </a:p>
        </p:txBody>
      </p:sp>
      <p:sp>
        <p:nvSpPr>
          <p:cNvPr id="109" name="Shape 109"/>
          <p:cNvSpPr txBox="1"/>
          <p:nvPr/>
        </p:nvSpPr>
        <p:spPr>
          <a:xfrm rot="468933">
            <a:off x="2083729" y="4136081"/>
            <a:ext cx="2627507" cy="101926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Август Маке</a:t>
            </a:r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Марианна Веревкина</a:t>
            </a:r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Алексей Явлинский</a:t>
            </a:r>
          </a:p>
          <a:p>
            <a:pPr indent="-317500" lvl="0" marL="457200">
              <a:spcBef>
                <a:spcPts val="0"/>
              </a:spcBef>
              <a:buClr>
                <a:schemeClr val="lt1"/>
              </a:buClr>
              <a:buSzPct val="100000"/>
              <a:buFont typeface="Pacifico"/>
              <a:buChar char="●"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Пауль Клее</a:t>
            </a:r>
          </a:p>
        </p:txBody>
      </p:sp>
      <p:pic>
        <p:nvPicPr>
          <p:cNvPr descr="File:Franz Marc 028.jpg" id="110" name="Shape 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38311">
            <a:off x="6017168" y="1108687"/>
            <a:ext cx="1891164" cy="292612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 txBox="1"/>
          <p:nvPr/>
        </p:nvSpPr>
        <p:spPr>
          <a:xfrm>
            <a:off x="4679900" y="336525"/>
            <a:ext cx="12330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1800">
                <a:latin typeface="Pacifico"/>
                <a:ea typeface="Pacifico"/>
                <a:cs typeface="Pacifico"/>
                <a:sym typeface="Pacifico"/>
              </a:rPr>
              <a:t>Мюнхен</a:t>
            </a:r>
          </a:p>
        </p:txBody>
      </p:sp>
      <p:pic>
        <p:nvPicPr>
          <p:cNvPr id="112" name="Shape 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15555">
            <a:off x="187625" y="1482398"/>
            <a:ext cx="2206547" cy="2956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 txBox="1"/>
          <p:nvPr/>
        </p:nvSpPr>
        <p:spPr>
          <a:xfrm rot="3533546">
            <a:off x="4355420" y="2919656"/>
            <a:ext cx="2254733" cy="5753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Франц Марк “Башня синих коней” 1913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311725" y="500925"/>
            <a:ext cx="3706500" cy="76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Экспрессионизм</a:t>
            </a:r>
          </a:p>
        </p:txBody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4644675" y="500925"/>
            <a:ext cx="4166400" cy="4501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ru" sz="2400">
                <a:latin typeface="Pacifico"/>
                <a:ea typeface="Pacifico"/>
                <a:cs typeface="Pacifico"/>
                <a:sym typeface="Pacifico"/>
              </a:rPr>
              <a:t>Литература</a:t>
            </a:r>
          </a:p>
        </p:txBody>
      </p:sp>
      <p:sp>
        <p:nvSpPr>
          <p:cNvPr id="120" name="Shape 120"/>
          <p:cNvSpPr txBox="1"/>
          <p:nvPr/>
        </p:nvSpPr>
        <p:spPr>
          <a:xfrm>
            <a:off x="4427175" y="638025"/>
            <a:ext cx="45564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ru" sz="1800">
                <a:latin typeface="Pacifico"/>
                <a:ea typeface="Pacifico"/>
                <a:cs typeface="Pacifico"/>
                <a:sym typeface="Pacifico"/>
              </a:rPr>
              <a:t>Немецкая литература </a:t>
            </a:r>
          </a:p>
          <a:p>
            <a:pPr lvl="0" algn="ctr">
              <a:spcBef>
                <a:spcPts val="0"/>
              </a:spcBef>
              <a:buNone/>
            </a:pPr>
            <a:r>
              <a:rPr lang="ru" sz="1800">
                <a:latin typeface="Pacifico"/>
                <a:ea typeface="Pacifico"/>
                <a:cs typeface="Pacifico"/>
                <a:sym typeface="Pacifico"/>
              </a:rPr>
              <a:t>Германия</a:t>
            </a:r>
          </a:p>
          <a:p>
            <a:pPr lvl="0" algn="ctr">
              <a:spcBef>
                <a:spcPts val="0"/>
              </a:spcBef>
              <a:buNone/>
            </a:pPr>
            <a:r>
              <a:rPr lang="ru" sz="1800">
                <a:latin typeface="Pacifico"/>
                <a:ea typeface="Pacifico"/>
                <a:cs typeface="Pacifico"/>
                <a:sym typeface="Pacifico"/>
              </a:rPr>
              <a:t>«экпрессионистское  десятилетие»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(1914-1924)  </a:t>
            </a:r>
          </a:p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Pacifico"/>
              <a:ea typeface="Pacifico"/>
              <a:cs typeface="Pacifico"/>
              <a:sym typeface="Pacifico"/>
            </a:endParaRPr>
          </a:p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Альфред Дёблин,</a:t>
            </a:r>
            <a:r>
              <a:rPr lang="ru">
                <a:latin typeface="Pacifico"/>
                <a:ea typeface="Pacifico"/>
                <a:cs typeface="Pacifico"/>
                <a:sym typeface="Pacifico"/>
                <a:hlinkClick r:id="rId3"/>
              </a:rPr>
              <a:t> </a:t>
            </a:r>
            <a:r>
              <a:rPr lang="ru">
                <a:latin typeface="Pacifico"/>
                <a:ea typeface="Pacifico"/>
                <a:cs typeface="Pacifico"/>
                <a:sym typeface="Pacifico"/>
              </a:rPr>
              <a:t>Готфрид Бенн,</a:t>
            </a:r>
            <a:r>
              <a:rPr lang="ru">
                <a:latin typeface="Pacifico"/>
                <a:ea typeface="Pacifico"/>
                <a:cs typeface="Pacifico"/>
                <a:sym typeface="Pacifico"/>
                <a:hlinkClick r:id="rId4"/>
              </a:rPr>
              <a:t> </a:t>
            </a:r>
            <a:r>
              <a:rPr lang="ru">
                <a:latin typeface="Pacifico"/>
                <a:ea typeface="Pacifico"/>
                <a:cs typeface="Pacifico"/>
                <a:sym typeface="Pacifico"/>
              </a:rPr>
              <a:t>Франц Верфель,</a:t>
            </a:r>
            <a:r>
              <a:rPr lang="ru">
                <a:latin typeface="Pacifico"/>
                <a:ea typeface="Pacifico"/>
                <a:cs typeface="Pacifico"/>
                <a:sym typeface="Pacifico"/>
                <a:hlinkClick r:id="rId5"/>
              </a:rPr>
              <a:t> </a:t>
            </a:r>
            <a:r>
              <a:rPr lang="ru">
                <a:latin typeface="Pacifico"/>
                <a:ea typeface="Pacifico"/>
                <a:cs typeface="Pacifico"/>
                <a:sym typeface="Pacifico"/>
              </a:rPr>
              <a:t>Иван Голль,</a:t>
            </a:r>
            <a:r>
              <a:rPr lang="ru">
                <a:latin typeface="Pacifico"/>
                <a:ea typeface="Pacifico"/>
                <a:cs typeface="Pacifico"/>
                <a:sym typeface="Pacifico"/>
                <a:hlinkClick r:id="rId6"/>
              </a:rPr>
              <a:t> </a:t>
            </a:r>
            <a:r>
              <a:rPr lang="ru">
                <a:latin typeface="Pacifico"/>
                <a:ea typeface="Pacifico"/>
                <a:cs typeface="Pacifico"/>
                <a:sym typeface="Pacifico"/>
              </a:rPr>
              <a:t>Август Штрамм,</a:t>
            </a:r>
            <a:r>
              <a:rPr lang="ru">
                <a:latin typeface="Pacifico"/>
                <a:ea typeface="Pacifico"/>
                <a:cs typeface="Pacifico"/>
                <a:sym typeface="Pacifico"/>
                <a:hlinkClick r:id="rId7"/>
              </a:rPr>
              <a:t> </a:t>
            </a:r>
            <a:r>
              <a:rPr lang="ru">
                <a:latin typeface="Pacifico"/>
                <a:ea typeface="Pacifico"/>
                <a:cs typeface="Pacifico"/>
                <a:sym typeface="Pacifico"/>
              </a:rPr>
              <a:t>Альберт Эренштейн,</a:t>
            </a:r>
            <a:r>
              <a:rPr lang="ru">
                <a:latin typeface="Pacifico"/>
                <a:ea typeface="Pacifico"/>
                <a:cs typeface="Pacifico"/>
                <a:sym typeface="Pacifico"/>
                <a:hlinkClick r:id="rId8"/>
              </a:rPr>
              <a:t> </a:t>
            </a:r>
            <a:r>
              <a:rPr lang="ru">
                <a:latin typeface="Pacifico"/>
                <a:ea typeface="Pacifico"/>
                <a:cs typeface="Pacifico"/>
                <a:sym typeface="Pacifico"/>
              </a:rPr>
              <a:t>Карл Эйнштейн,</a:t>
            </a:r>
            <a:r>
              <a:rPr lang="ru">
                <a:latin typeface="Pacifico"/>
                <a:ea typeface="Pacifico"/>
                <a:cs typeface="Pacifico"/>
                <a:sym typeface="Pacifico"/>
                <a:hlinkClick r:id="rId9"/>
              </a:rPr>
              <a:t> </a:t>
            </a:r>
            <a:r>
              <a:rPr lang="ru">
                <a:latin typeface="Pacifico"/>
                <a:ea typeface="Pacifico"/>
                <a:cs typeface="Pacifico"/>
                <a:sym typeface="Pacifico"/>
              </a:rPr>
              <a:t>Отто Флаке и др.</a:t>
            </a:r>
          </a:p>
        </p:txBody>
      </p:sp>
      <p:sp>
        <p:nvSpPr>
          <p:cNvPr id="121" name="Shape 121"/>
          <p:cNvSpPr txBox="1"/>
          <p:nvPr/>
        </p:nvSpPr>
        <p:spPr>
          <a:xfrm>
            <a:off x="269575" y="2149000"/>
            <a:ext cx="3790800" cy="25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ru" sz="1800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Авторы т. н. «пражской школы»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100">
              <a:latin typeface="Pacifico"/>
              <a:ea typeface="Pacifico"/>
              <a:cs typeface="Pacifico"/>
              <a:sym typeface="Pacifico"/>
            </a:endParaRPr>
          </a:p>
          <a:p>
            <a:pPr lvl="0">
              <a:spcBef>
                <a:spcPts val="0"/>
              </a:spcBef>
              <a:buNone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Интерес к ситуациям абсурдной</a:t>
            </a: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  <a:hlinkClick r:id="rId10"/>
              </a:rPr>
              <a:t> </a:t>
            </a: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клаустрофобии, фантастическим сновидениям, галлюцинациям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lt1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lt1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lt1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lt1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lt1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lvl="0">
              <a:spcBef>
                <a:spcPts val="0"/>
              </a:spcBef>
              <a:buNone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Франц Кафка, Густав Мейринк,</a:t>
            </a: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  <a:hlinkClick r:id="rId11"/>
              </a:rPr>
              <a:t> </a:t>
            </a: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Лео Перуц, Альфред Кубин,</a:t>
            </a: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  <a:hlinkClick r:id="rId12"/>
              </a:rPr>
              <a:t> </a:t>
            </a: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Пауль Адлер.</a:t>
            </a:r>
          </a:p>
        </p:txBody>
      </p:sp>
      <p:sp>
        <p:nvSpPr>
          <p:cNvPr id="122" name="Shape 122"/>
          <p:cNvSpPr txBox="1"/>
          <p:nvPr/>
        </p:nvSpPr>
        <p:spPr>
          <a:xfrm>
            <a:off x="4767725" y="3487700"/>
            <a:ext cx="24543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В первую очередь поэзия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311725" y="500925"/>
            <a:ext cx="3706500" cy="579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Экспрессионизм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611400" y="500925"/>
            <a:ext cx="2199600" cy="4098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 algn="r">
              <a:spcBef>
                <a:spcPts val="0"/>
              </a:spcBef>
              <a:spcAft>
                <a:spcPts val="0"/>
              </a:spcAft>
              <a:buSzPct val="100000"/>
              <a:buFont typeface="Pacifico"/>
            </a:pPr>
            <a:r>
              <a:rPr lang="ru" sz="1800">
                <a:latin typeface="Pacifico"/>
                <a:ea typeface="Pacifico"/>
                <a:cs typeface="Pacifico"/>
                <a:sym typeface="Pacifico"/>
              </a:rPr>
              <a:t>Кинематограф</a:t>
            </a:r>
          </a:p>
          <a:p>
            <a:pPr indent="-342900" lvl="0" marL="457200" rtl="0" algn="r">
              <a:spcBef>
                <a:spcPts val="0"/>
              </a:spcBef>
              <a:spcAft>
                <a:spcPts val="0"/>
              </a:spcAft>
              <a:buSzPct val="100000"/>
              <a:buFont typeface="Pacifico"/>
            </a:pPr>
            <a:r>
              <a:rPr lang="ru" sz="1800">
                <a:latin typeface="Pacifico"/>
                <a:ea typeface="Pacifico"/>
                <a:cs typeface="Pacifico"/>
                <a:sym typeface="Pacifico"/>
              </a:rPr>
              <a:t>Архитектура</a:t>
            </a:r>
          </a:p>
          <a:p>
            <a:pPr indent="-342900" lvl="0" marL="457200" rtl="0" algn="r">
              <a:spcBef>
                <a:spcPts val="0"/>
              </a:spcBef>
              <a:spcAft>
                <a:spcPts val="0"/>
              </a:spcAft>
              <a:buSzPct val="100000"/>
              <a:buFont typeface="Pacifico"/>
            </a:pPr>
            <a:r>
              <a:rPr lang="ru" sz="1800">
                <a:latin typeface="Pacifico"/>
                <a:ea typeface="Pacifico"/>
                <a:cs typeface="Pacifico"/>
                <a:sym typeface="Pacifico"/>
              </a:rPr>
              <a:t>Музыка</a:t>
            </a:r>
          </a:p>
          <a:p>
            <a:pPr indent="-342900" lvl="0" marL="457200" rtl="0" algn="r">
              <a:spcBef>
                <a:spcPts val="0"/>
              </a:spcBef>
              <a:spcAft>
                <a:spcPts val="0"/>
              </a:spcAft>
              <a:buSzPct val="100000"/>
              <a:buFont typeface="Pacifico"/>
            </a:pPr>
            <a:r>
              <a:rPr lang="ru" sz="1800">
                <a:latin typeface="Pacifico"/>
                <a:ea typeface="Pacifico"/>
                <a:cs typeface="Pacifico"/>
                <a:sym typeface="Pacifico"/>
              </a:rPr>
              <a:t>Т</a:t>
            </a:r>
            <a:r>
              <a:rPr lang="ru" sz="1800">
                <a:latin typeface="Pacifico"/>
                <a:ea typeface="Pacifico"/>
                <a:cs typeface="Pacifico"/>
                <a:sym typeface="Pacifico"/>
              </a:rPr>
              <a:t>еатр и танец</a:t>
            </a:r>
          </a:p>
          <a:p>
            <a:pPr indent="-342900" lvl="0" marL="457200" algn="r">
              <a:spcBef>
                <a:spcPts val="0"/>
              </a:spcBef>
              <a:buSzPct val="100000"/>
              <a:buFont typeface="Pacifico"/>
            </a:pPr>
            <a:r>
              <a:rPr lang="ru" sz="1800">
                <a:latin typeface="Pacifico"/>
                <a:ea typeface="Pacifico"/>
                <a:cs typeface="Pacifico"/>
                <a:sym typeface="Pacifico"/>
              </a:rPr>
              <a:t>Скульптура</a:t>
            </a:r>
          </a:p>
        </p:txBody>
      </p:sp>
      <p:sp>
        <p:nvSpPr>
          <p:cNvPr id="129" name="Shape 129"/>
          <p:cNvSpPr txBox="1"/>
          <p:nvPr/>
        </p:nvSpPr>
        <p:spPr>
          <a:xfrm>
            <a:off x="3311575" y="573525"/>
            <a:ext cx="3346800" cy="4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1100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Ф. В. Мурнау</a:t>
            </a:r>
            <a:r>
              <a:rPr lang="ru" sz="1100">
                <a:latin typeface="Pacifico"/>
                <a:ea typeface="Pacifico"/>
                <a:cs typeface="Pacifico"/>
                <a:sym typeface="Pacifico"/>
              </a:rPr>
              <a:t>, </a:t>
            </a:r>
            <a:r>
              <a:rPr lang="ru" sz="1100">
                <a:latin typeface="Pacifico"/>
                <a:ea typeface="Pacifico"/>
                <a:cs typeface="Pacifico"/>
                <a:sym typeface="Pacifico"/>
                <a:hlinkClick r:id="rId3"/>
              </a:rPr>
              <a:t> </a:t>
            </a:r>
            <a:r>
              <a:rPr lang="ru" sz="1100">
                <a:latin typeface="Pacifico"/>
                <a:ea typeface="Pacifico"/>
                <a:cs typeface="Pacifico"/>
                <a:sym typeface="Pacifico"/>
              </a:rPr>
              <a:t>Ф. Ланг, П. Вегенер, П. Лени.</a:t>
            </a:r>
          </a:p>
        </p:txBody>
      </p:sp>
      <p:sp>
        <p:nvSpPr>
          <p:cNvPr id="130" name="Shape 130"/>
          <p:cNvSpPr txBox="1"/>
          <p:nvPr/>
        </p:nvSpPr>
        <p:spPr>
          <a:xfrm>
            <a:off x="2979025" y="1150825"/>
            <a:ext cx="4011900" cy="4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1100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Новая венская школа</a:t>
            </a:r>
            <a:r>
              <a:rPr lang="ru" sz="1100">
                <a:latin typeface="Pacifico"/>
                <a:ea typeface="Pacifico"/>
                <a:cs typeface="Pacifico"/>
                <a:sym typeface="Pacifico"/>
              </a:rPr>
              <a:t> во главе с</a:t>
            </a:r>
            <a:r>
              <a:rPr lang="ru" sz="1100">
                <a:latin typeface="Pacifico"/>
                <a:ea typeface="Pacifico"/>
                <a:cs typeface="Pacifico"/>
                <a:sym typeface="Pacifico"/>
                <a:hlinkClick r:id="rId4"/>
              </a:rPr>
              <a:t> </a:t>
            </a:r>
            <a:r>
              <a:rPr lang="ru" sz="1100">
                <a:latin typeface="Pacifico"/>
                <a:ea typeface="Pacifico"/>
                <a:cs typeface="Pacifico"/>
                <a:sym typeface="Pacifico"/>
              </a:rPr>
              <a:t>Арнольдом Шёнбергом</a:t>
            </a:r>
          </a:p>
        </p:txBody>
      </p:sp>
      <p:sp>
        <p:nvSpPr>
          <p:cNvPr id="131" name="Shape 131"/>
          <p:cNvSpPr txBox="1"/>
          <p:nvPr/>
        </p:nvSpPr>
        <p:spPr>
          <a:xfrm>
            <a:off x="2462125" y="1456150"/>
            <a:ext cx="52101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1100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Пьеса Кокошки «Убийца»</a:t>
            </a:r>
            <a:r>
              <a:rPr lang="ru" sz="1100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,</a:t>
            </a:r>
            <a:r>
              <a:rPr lang="ru" sz="1100">
                <a:solidFill>
                  <a:schemeClr val="dk1"/>
                </a:solidFill>
              </a:rPr>
              <a:t>т</a:t>
            </a:r>
            <a:r>
              <a:rPr lang="ru" sz="11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а</a:t>
            </a:r>
            <a:r>
              <a:rPr lang="ru" sz="1100">
                <a:latin typeface="Pacifico"/>
                <a:ea typeface="Pacifico"/>
                <a:cs typeface="Pacifico"/>
                <a:sym typeface="Pacifico"/>
              </a:rPr>
              <a:t>нец        Мэри Вигман и</a:t>
            </a:r>
            <a:r>
              <a:rPr lang="ru" sz="1100">
                <a:latin typeface="Pacifico"/>
                <a:ea typeface="Pacifico"/>
                <a:cs typeface="Pacifico"/>
                <a:sym typeface="Pacifico"/>
                <a:hlinkClick r:id="rId5"/>
              </a:rPr>
              <a:t> </a:t>
            </a:r>
            <a:r>
              <a:rPr lang="ru" sz="1100">
                <a:latin typeface="Pacifico"/>
                <a:ea typeface="Pacifico"/>
                <a:cs typeface="Pacifico"/>
                <a:sym typeface="Pacifico"/>
              </a:rPr>
              <a:t>Пины Бауш</a:t>
            </a:r>
          </a:p>
        </p:txBody>
      </p:sp>
      <p:pic>
        <p:nvPicPr>
          <p:cNvPr id="132" name="Shape 1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2400" y="2476825"/>
            <a:ext cx="3211475" cy="240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Shape 133"/>
          <p:cNvSpPr txBox="1"/>
          <p:nvPr/>
        </p:nvSpPr>
        <p:spPr>
          <a:xfrm rot="1008828">
            <a:off x="438194" y="1947192"/>
            <a:ext cx="1408410" cy="4738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Эрнст Баллах</a:t>
            </a:r>
          </a:p>
        </p:txBody>
      </p:sp>
      <p:sp>
        <p:nvSpPr>
          <p:cNvPr id="134" name="Shape 134"/>
          <p:cNvSpPr txBox="1"/>
          <p:nvPr/>
        </p:nvSpPr>
        <p:spPr>
          <a:xfrm>
            <a:off x="3358550" y="1813825"/>
            <a:ext cx="4168800" cy="4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1100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Девид Смит, </a:t>
            </a:r>
            <a:r>
              <a:rPr lang="ru" sz="1100">
                <a:latin typeface="Pacifico"/>
                <a:ea typeface="Pacifico"/>
                <a:cs typeface="Pacifico"/>
                <a:sym typeface="Pacifico"/>
              </a:rPr>
              <a:t>Барнетт Ньюмен, Эрнст Баллах</a:t>
            </a:r>
          </a:p>
        </p:txBody>
      </p:sp>
      <p:pic>
        <p:nvPicPr>
          <p:cNvPr id="135" name="Shape 1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08375" y="2253580"/>
            <a:ext cx="3346801" cy="2855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311725" y="500925"/>
            <a:ext cx="3706500" cy="4760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lv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latin typeface="Pacifico"/>
              <a:ea typeface="Pacifico"/>
              <a:cs typeface="Pacifico"/>
              <a:sym typeface="Pacific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latin typeface="Pacifico"/>
              <a:ea typeface="Pacifico"/>
              <a:cs typeface="Pacifico"/>
              <a:sym typeface="Pacific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latin typeface="Pacifico"/>
              <a:ea typeface="Pacifico"/>
              <a:cs typeface="Pacifico"/>
              <a:sym typeface="Pacific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400">
                <a:latin typeface="Pacifico"/>
                <a:ea typeface="Pacifico"/>
                <a:cs typeface="Pacifico"/>
                <a:sym typeface="Pacifico"/>
              </a:rPr>
              <a:t>Живопись</a:t>
            </a:r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4656425" y="522450"/>
            <a:ext cx="4166400" cy="4098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ru" sz="24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Импрессионизм</a:t>
            </a:r>
          </a:p>
        </p:txBody>
      </p:sp>
      <p:pic>
        <p:nvPicPr>
          <p:cNvPr descr="Claude Monet, Impression, soleil levant.jpg" id="142" name="Shape 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5250" y="938500"/>
            <a:ext cx="4445000" cy="345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Shape 143"/>
          <p:cNvSpPr txBox="1"/>
          <p:nvPr/>
        </p:nvSpPr>
        <p:spPr>
          <a:xfrm rot="3961957">
            <a:off x="5953804" y="2383871"/>
            <a:ext cx="1785009" cy="56366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Клод Моне</a:t>
            </a:r>
          </a:p>
        </p:txBody>
      </p:sp>
      <p:sp>
        <p:nvSpPr>
          <p:cNvPr id="144" name="Shape 144"/>
          <p:cNvSpPr txBox="1"/>
          <p:nvPr/>
        </p:nvSpPr>
        <p:spPr>
          <a:xfrm rot="-3907522">
            <a:off x="-270024" y="2331024"/>
            <a:ext cx="3511126" cy="48145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«Впечатление. Восходящее солнце»  1872</a:t>
            </a:r>
          </a:p>
        </p:txBody>
      </p:sp>
      <p:sp>
        <p:nvSpPr>
          <p:cNvPr id="145" name="Shape 145"/>
          <p:cNvSpPr txBox="1"/>
          <p:nvPr/>
        </p:nvSpPr>
        <p:spPr>
          <a:xfrm rot="-510787">
            <a:off x="5109706" y="4538033"/>
            <a:ext cx="3706539" cy="36402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Луи Леруа, критик журнала Le Charivari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217775" y="4423125"/>
            <a:ext cx="3706500" cy="532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400">
                <a:latin typeface="Pacifico"/>
                <a:ea typeface="Pacifico"/>
                <a:cs typeface="Pacifico"/>
                <a:sym typeface="Pacifico"/>
              </a:rPr>
              <a:t>Живопись</a:t>
            </a:r>
          </a:p>
        </p:txBody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4691650" y="522450"/>
            <a:ext cx="4166400" cy="532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ru" sz="24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Импрессионизм</a:t>
            </a:r>
          </a:p>
        </p:txBody>
      </p:sp>
      <p:sp>
        <p:nvSpPr>
          <p:cNvPr id="152" name="Shape 152"/>
          <p:cNvSpPr txBox="1"/>
          <p:nvPr/>
        </p:nvSpPr>
        <p:spPr>
          <a:xfrm rot="-123625">
            <a:off x="293589" y="375789"/>
            <a:ext cx="4046916" cy="4580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Теории цвета</a:t>
            </a: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  <a:hlinkClick r:id="rId3"/>
              </a:rPr>
              <a:t> </a:t>
            </a: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Шеврёля,</a:t>
            </a: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  <a:hlinkClick r:id="rId4"/>
              </a:rPr>
              <a:t> </a:t>
            </a: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Гельмгольца и Руда</a:t>
            </a:r>
          </a:p>
        </p:txBody>
      </p:sp>
      <p:sp>
        <p:nvSpPr>
          <p:cNvPr id="153" name="Shape 153"/>
          <p:cNvSpPr txBox="1"/>
          <p:nvPr/>
        </p:nvSpPr>
        <p:spPr>
          <a:xfrm rot="214526">
            <a:off x="363672" y="1139741"/>
            <a:ext cx="3583876" cy="15741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Отказ от контура, замена его мелкими раздельными и контрастными мазками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lt1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lvl="0">
              <a:spcBef>
                <a:spcPts val="0"/>
              </a:spcBef>
              <a:buNone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Две положенные рядом краски усиливают друг друга и, наоборот, при смешении они утрачивают интенсивность</a:t>
            </a:r>
          </a:p>
        </p:txBody>
      </p:sp>
      <p:sp>
        <p:nvSpPr>
          <p:cNvPr id="154" name="Shape 154"/>
          <p:cNvSpPr txBox="1"/>
          <p:nvPr/>
        </p:nvSpPr>
        <p:spPr>
          <a:xfrm rot="-377243">
            <a:off x="124094" y="2677400"/>
            <a:ext cx="3522789" cy="73974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Голубой — Оранжевый</a:t>
            </a:r>
          </a:p>
          <a:p>
            <a:pPr lvl="0">
              <a:spcBef>
                <a:spcPts val="0"/>
              </a:spcBef>
              <a:buNone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Красный — Зелёный</a:t>
            </a:r>
          </a:p>
          <a:p>
            <a:pPr lvl="0">
              <a:spcBef>
                <a:spcPts val="0"/>
              </a:spcBef>
              <a:buNone/>
            </a:pPr>
            <a:r>
              <a:rPr lang="ru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Жёлтый — Фиолетовый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lt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155" name="Shape 1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408173">
            <a:off x="2313125" y="2759625"/>
            <a:ext cx="2890525" cy="2150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Shape 156"/>
          <p:cNvSpPr txBox="1"/>
          <p:nvPr/>
        </p:nvSpPr>
        <p:spPr>
          <a:xfrm rot="4985460">
            <a:off x="4386103" y="3709263"/>
            <a:ext cx="2092394" cy="57084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ru" sz="1100">
                <a:latin typeface="Pacifico"/>
                <a:ea typeface="Pacifico"/>
                <a:cs typeface="Pacifico"/>
                <a:sym typeface="Pacifico"/>
              </a:rPr>
              <a:t>Бал в Мулен</a:t>
            </a:r>
            <a:r>
              <a:rPr lang="ru" sz="1100" u="sng">
                <a:solidFill>
                  <a:schemeClr val="hlink"/>
                </a:solidFill>
                <a:latin typeface="Pacifico"/>
                <a:ea typeface="Pacifico"/>
                <a:cs typeface="Pacifico"/>
                <a:sym typeface="Pacifico"/>
                <a:hlinkClick r:id="rId6"/>
              </a:rPr>
              <a:t> </a:t>
            </a:r>
            <a:r>
              <a:rPr lang="ru" sz="1100">
                <a:latin typeface="Pacifico"/>
                <a:ea typeface="Pacifico"/>
                <a:cs typeface="Pacifico"/>
                <a:sym typeface="Pacifico"/>
              </a:rPr>
              <a:t>де ла Галетт, </a:t>
            </a:r>
          </a:p>
          <a:p>
            <a:pPr lvl="0" algn="r">
              <a:spcBef>
                <a:spcPts val="0"/>
              </a:spcBef>
              <a:buNone/>
            </a:pPr>
            <a:r>
              <a:rPr lang="ru" sz="1100">
                <a:latin typeface="Pacifico"/>
                <a:ea typeface="Pacifico"/>
                <a:cs typeface="Pacifico"/>
                <a:sym typeface="Pacifico"/>
              </a:rPr>
              <a:t>Ренуар, 1876</a:t>
            </a:r>
          </a:p>
        </p:txBody>
      </p:sp>
      <p:sp>
        <p:nvSpPr>
          <p:cNvPr id="157" name="Shape 157"/>
          <p:cNvSpPr txBox="1"/>
          <p:nvPr/>
        </p:nvSpPr>
        <p:spPr>
          <a:xfrm rot="-241539">
            <a:off x="4579811" y="1256480"/>
            <a:ext cx="4166480" cy="10219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Использование укрывистых красок, которые плохо пропускают свет и непригодны для смешивания поскольку быстро сереют, что позволило создавать картины не с «</a:t>
            </a:r>
            <a:r>
              <a:rPr i="1" lang="ru">
                <a:latin typeface="Pacifico"/>
                <a:ea typeface="Pacifico"/>
                <a:cs typeface="Pacifico"/>
                <a:sym typeface="Pacifico"/>
              </a:rPr>
              <a:t>внутренним</a:t>
            </a:r>
            <a:r>
              <a:rPr lang="ru">
                <a:latin typeface="Pacifico"/>
                <a:ea typeface="Pacifico"/>
                <a:cs typeface="Pacifico"/>
                <a:sym typeface="Pacifico"/>
              </a:rPr>
              <a:t>», а «</a:t>
            </a:r>
            <a:r>
              <a:rPr i="1" lang="ru">
                <a:latin typeface="Pacifico"/>
                <a:ea typeface="Pacifico"/>
                <a:cs typeface="Pacifico"/>
                <a:sym typeface="Pacifico"/>
              </a:rPr>
              <a:t>внешним</a:t>
            </a:r>
            <a:r>
              <a:rPr lang="ru">
                <a:latin typeface="Pacifico"/>
                <a:ea typeface="Pacifico"/>
                <a:cs typeface="Pacifico"/>
                <a:sym typeface="Pacifico"/>
              </a:rPr>
              <a:t>» светом, отражающимся от поверхности</a:t>
            </a:r>
          </a:p>
        </p:txBody>
      </p:sp>
      <p:sp>
        <p:nvSpPr>
          <p:cNvPr id="158" name="Shape 158"/>
          <p:cNvSpPr txBox="1"/>
          <p:nvPr/>
        </p:nvSpPr>
        <p:spPr>
          <a:xfrm rot="316074">
            <a:off x="6339590" y="2929801"/>
            <a:ext cx="2372220" cy="153015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Pacifico"/>
                <a:ea typeface="Pacifico"/>
                <a:cs typeface="Pacifico"/>
                <a:sym typeface="Pacifico"/>
              </a:rPr>
              <a:t>Попытки</a:t>
            </a:r>
            <a:r>
              <a:rPr lang="ru">
                <a:latin typeface="Pacifico"/>
                <a:ea typeface="Pacifico"/>
                <a:cs typeface="Pacifico"/>
                <a:sym typeface="Pacifico"/>
              </a:rPr>
              <a:t> уловить мимолётное впечатление, мельчайшие изменения в каждом предмете в зависимости от освещения и времени суток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